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31B0ED6-3121-4A44-B849-C74AF84661D0}">
  <a:tblStyle styleId="{B31B0ED6-3121-4A44-B849-C74AF84661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Comfortaa-bold.fntdata"/><Relationship Id="rId21" Type="http://schemas.openxmlformats.org/officeDocument/2006/relationships/slide" Target="slides/slide16.xml"/><Relationship Id="rId43" Type="http://schemas.openxmlformats.org/officeDocument/2006/relationships/font" Target="fonts/Comforta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mbasso/awesome-wasm" TargetMode="External"/><Relationship Id="rId4" Type="http://schemas.openxmlformats.org/officeDocument/2006/relationships/hyperlink" Target="http://webassembly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Dariusz Wrzesień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663" y="1464800"/>
            <a:ext cx="4019979" cy="22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292400" y="2207700"/>
            <a:ext cx="6559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latin typeface="Comfortaa"/>
                <a:ea typeface="Comfortaa"/>
                <a:cs typeface="Comfortaa"/>
                <a:sym typeface="Comfortaa"/>
              </a:rPr>
              <a:t>asm.js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LLVM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Emscripten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157" name="Shape 157"/>
          <p:cNvCxnSpPr>
            <a:stCxn id="150" idx="3"/>
            <a:endCxn id="152" idx="1"/>
          </p:cNvCxnSpPr>
          <p:nvPr/>
        </p:nvCxnSpPr>
        <p:spPr>
          <a:xfrm>
            <a:off x="217355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Shape 158"/>
          <p:cNvCxnSpPr>
            <a:stCxn id="154" idx="3"/>
            <a:endCxn id="156" idx="1"/>
          </p:cNvCxnSpPr>
          <p:nvPr/>
        </p:nvCxnSpPr>
        <p:spPr>
          <a:xfrm>
            <a:off x="499220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Shape 159"/>
          <p:cNvCxnSpPr>
            <a:stCxn id="152" idx="3"/>
            <a:endCxn id="154" idx="1"/>
          </p:cNvCxnSpPr>
          <p:nvPr/>
        </p:nvCxnSpPr>
        <p:spPr>
          <a:xfrm>
            <a:off x="3471275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Shape 160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6559800" y="2947875"/>
            <a:ext cx="686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3" name="Shape 163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asm.js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739750"/>
            <a:ext cx="994725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1078575" y="1920425"/>
            <a:ext cx="70578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WebAssembly</a:t>
            </a:r>
            <a:r>
              <a:rPr lang="pl" sz="18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jest nowym rodzajem języka, który może być uruchomiony w nowoczesnych wersjach przeglądarek. Jest językiem niskopoziomowym, który działa z szybkością zbliżoną do rozwiązań natywnych i pozwala na kompilacje kodu napisanego w takich językach jak C/C++ do kodu docelowego, który może być użyty  w web.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6524400" y="3649450"/>
            <a:ext cx="1612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 https://developer.mozilla.org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0" y="2334150"/>
            <a:ext cx="914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Czym WebAssembly nie jest?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162" y="1305985"/>
            <a:ext cx="1277675" cy="25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 rot="-5400000">
            <a:off x="7459050" y="3458550"/>
            <a:ext cx="3120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https://github.com/carlosbaraza/web-assembly-logo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723300" y="15095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Zastosowanie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966450" y="2178925"/>
            <a:ext cx="72111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gry,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multimedia (rozpoznawanie obrazów, edycja video, aplikacje typu CAD),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możliwość wykorzystania istniejących rozwiązań napisanych w C/C++ (OpenCV, Box2D, DICOM),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64-bitowe obliczenia matematyczne (SHA512, Fractal Calculations).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723300" y="23415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2209350" y="1241550"/>
            <a:ext cx="4725300" cy="176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l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int n )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1 )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 n == 2 )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n-1 ) +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n-2 );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98" name="Shape 198"/>
          <p:cNvGraphicFramePr/>
          <p:nvPr/>
        </p:nvGraphicFramePr>
        <p:xfrm>
          <a:off x="952500" y="33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{B31B0ED6-3121-4A44-B849-C74AF84661D0}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1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9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 = </a:t>
                      </a:r>
                      <a:r>
                        <a:rPr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</a:t>
                      </a:r>
                      <a:endParaRPr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8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13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21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34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55</a:t>
                      </a:r>
                      <a:endParaRPr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0" y="2345250"/>
            <a:ext cx="9144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emcc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fib.c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-O1 -o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fib.wasm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-s WASM=1 -s SIDE_MODULE=1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27280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3272788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Moduł WASM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5509025" y="2541375"/>
            <a:ext cx="780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5509075" y="2541375"/>
            <a:ext cx="780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HTML</a:t>
            </a:r>
            <a:endParaRPr/>
          </a:p>
        </p:txBody>
      </p:sp>
      <p:cxnSp>
        <p:nvCxnSpPr>
          <p:cNvPr id="215" name="Shape 215"/>
          <p:cNvCxnSpPr>
            <a:stCxn id="210" idx="3"/>
            <a:endCxn id="212" idx="1"/>
          </p:cNvCxnSpPr>
          <p:nvPr/>
        </p:nvCxnSpPr>
        <p:spPr>
          <a:xfrm>
            <a:off x="2173550" y="2949213"/>
            <a:ext cx="10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Shape 216"/>
          <p:cNvCxnSpPr>
            <a:stCxn id="212" idx="3"/>
            <a:endCxn id="214" idx="1"/>
          </p:cNvCxnSpPr>
          <p:nvPr/>
        </p:nvCxnSpPr>
        <p:spPr>
          <a:xfrm>
            <a:off x="4344688" y="2949213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Shape 217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</a:t>
            </a:r>
            <a:r>
              <a:rPr b="1"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wasm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2173550" y="2604975"/>
            <a:ext cx="1099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Emscripten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356475" y="2604975"/>
            <a:ext cx="1152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222" name="Shape 222"/>
          <p:cNvCxnSpPr/>
          <p:nvPr/>
        </p:nvCxnSpPr>
        <p:spPr>
          <a:xfrm flipH="1" rot="10800000">
            <a:off x="6550200" y="2946363"/>
            <a:ext cx="728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1995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445200" y="1407150"/>
            <a:ext cx="8418300" cy="23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fetch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</a:t>
            </a:r>
            <a:r>
              <a:rPr lang="pl" sz="1800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"fib.wasm" 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response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response.arrayBuffer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 =&gt;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WebAssembly.instantiate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bytes, importObject 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results =&gt;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.log( </a:t>
            </a:r>
            <a:r>
              <a:rPr b="1"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results.instance.exports._fib(10)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});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518700" y="1169100"/>
            <a:ext cx="8106600" cy="280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const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importObject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=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env: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memoryBase: 0,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tableBase: 0,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memory: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 new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WebAssembly.Memory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{ initial: 256 } ),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table: </a:t>
            </a:r>
            <a:r>
              <a:rPr lang="pl" sz="18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 sz="180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WebAssembly.Table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 { initial: 0, element: </a:t>
            </a:r>
            <a:r>
              <a:rPr lang="pl" sz="1800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'anyfunc'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} 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}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341425" y="2548688"/>
            <a:ext cx="6461100" cy="141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341425" y="1492163"/>
            <a:ext cx="6461100" cy="460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723300" y="5276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Webpack 4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496275" y="1516613"/>
            <a:ext cx="6306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pl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“./mathf.js”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).</a:t>
            </a:r>
            <a:r>
              <a:rPr lang="pl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( math_f </a:t>
            </a:r>
            <a:r>
              <a:rPr lang="pl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=&gt;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 math_f.</a:t>
            </a:r>
            <a:r>
              <a:rPr lang="pl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( 10 ) );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1540600" y="2574063"/>
            <a:ext cx="55614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 { fib } </a:t>
            </a:r>
            <a:r>
              <a:rPr lang="pl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“./fib.wasm”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export function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l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( x ) {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l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.log( </a:t>
            </a:r>
            <a:r>
              <a:rPr lang="pl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( x ) );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1540600" y="1169525"/>
            <a:ext cx="1640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_entry.js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1540600" y="2207288"/>
            <a:ext cx="12831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mathf.js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537875"/>
            <a:ext cx="6770700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 rot="-5400000">
            <a:off x="7875000" y="3874500"/>
            <a:ext cx="2288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https://caniuse.com/#feat=wasm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953850" y="1453200"/>
            <a:ext cx="7236300" cy="22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Awesome Wasm: </a:t>
            </a:r>
            <a:br>
              <a:rPr b="1" lang="pl" sz="23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https://github.com/mbasso/awesome-wasm</a:t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Oficjalna strona WebAssembly:</a:t>
            </a:r>
            <a:endParaRPr b="1"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http://webassembly.org/</a:t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13" y="1346475"/>
            <a:ext cx="940775" cy="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0" y="2403500"/>
            <a:ext cx="91440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O programowaniu bez kaca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latin typeface="Comfortaa"/>
                <a:ea typeface="Comfortaa"/>
                <a:cs typeface="Comfortaa"/>
                <a:sym typeface="Comfortaa"/>
              </a:rPr>
              <a:t>devenv.pl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723300" y="4119064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Netscape Navigator wersja 2.0.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25" y="563925"/>
            <a:ext cx="5606851" cy="35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 rot="-5400000">
            <a:off x="8149800" y="4149288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723300" y="42386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Animowane GIFy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Shape 105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https://giphy.com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825" y="444325"/>
            <a:ext cx="3794351" cy="379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723300" y="38688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975" y="814126"/>
            <a:ext cx="2764050" cy="2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2008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471875" y="3747125"/>
            <a:ext cx="8197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Google Chrome oraz silnik JavaScript </a:t>
            </a: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V8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826" y="935876"/>
            <a:ext cx="2811249" cy="28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626" y="1340351"/>
            <a:ext cx="2002300" cy="20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99" y="443450"/>
            <a:ext cx="4387197" cy="358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1393550" y="4031150"/>
            <a:ext cx="525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874500" y="1624650"/>
            <a:ext cx="73950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NaCl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Portable 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(pNaCl)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